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670" r:id="rId3"/>
    <p:sldId id="671" r:id="rId4"/>
    <p:sldId id="672" r:id="rId5"/>
    <p:sldId id="684" r:id="rId6"/>
    <p:sldId id="674" r:id="rId7"/>
    <p:sldId id="676" r:id="rId8"/>
    <p:sldId id="677" r:id="rId9"/>
    <p:sldId id="681" r:id="rId10"/>
    <p:sldId id="678" r:id="rId11"/>
    <p:sldId id="669" r:id="rId12"/>
    <p:sldId id="685" r:id="rId13"/>
    <p:sldId id="700" r:id="rId14"/>
    <p:sldId id="702" r:id="rId15"/>
    <p:sldId id="703" r:id="rId16"/>
    <p:sldId id="707" r:id="rId17"/>
    <p:sldId id="696" r:id="rId18"/>
    <p:sldId id="698" r:id="rId19"/>
    <p:sldId id="709" r:id="rId20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9DE08-852F-4808-B3F6-B28ACD1699E9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360AC-204D-46B1-AA11-205F960D4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61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1ABC6B-5882-4ABB-B525-2B51FE654BBC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1ABC6B-5882-4ABB-B525-2B51FE654BBC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003F22-97A2-4ADB-9AC8-F68375F3F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89C8AE-3F16-4ADE-9C10-F5A4B2434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A232B3-3205-4921-A6BB-28A0A3DD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C01408-0BE9-4A6B-A72F-7717D381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E78B28-8A3D-4DEA-A16E-128696C17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75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39BA1-9AE6-4C36-90B5-C3171957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BB88975-B8CB-4369-8996-FD248994B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3D286C-DA9C-4E95-9ABA-68B9485C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A06810-94E0-495C-9FFE-3F8806DF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4B9484-1E63-4D76-8E9B-F4E1AC6D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27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2A5A475-7E42-4B81-AD94-0359AF85E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90EF16-3F3B-487B-AFB5-E39F9D69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C0805-86C4-4320-B95F-A9AC749C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5A3003-EF98-4498-A310-75628D4F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E3C2C4-F931-4349-B500-B2771A4F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651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13" y="71415"/>
            <a:ext cx="10871200" cy="785818"/>
          </a:xfrm>
        </p:spPr>
        <p:txBody>
          <a:bodyPr>
            <a:normAutofit/>
          </a:bodyPr>
          <a:lstStyle>
            <a:lvl1pPr>
              <a:defRPr sz="28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47LightCn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613527"/>
            <a:ext cx="711200" cy="24447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755" y="6093296"/>
            <a:ext cx="144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79" y="6093296"/>
            <a:ext cx="144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5787" y="6093296"/>
            <a:ext cx="144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D01F82-8CAE-4998-ABE0-936BE3BDCA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951" y="5937752"/>
            <a:ext cx="2691260" cy="87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3693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2781300" y="236540"/>
            <a:ext cx="7823200" cy="365125"/>
          </a:xfrm>
        </p:spPr>
        <p:txBody>
          <a:bodyPr/>
          <a:lstStyle>
            <a:lvl1pPr algn="r">
              <a:defRPr dirty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 smtClean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907D582F-9461-4771-BA25-501CE831F4D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740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15292-C620-493E-B38D-2AEC1539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7B5987-DD09-4281-80DA-D5865AEDB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15CF37-CA15-4A99-8438-2765729E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8BC0FA-E31F-4934-8E6D-500DB3E6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466EEC-9E4E-4ABF-B412-65201886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98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57E40-3801-4E5F-BBCB-7290DF19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D7EFC8-DF5E-479A-B17D-13A997EB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2DB32E-746E-43B6-ABF8-BADC7D10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A75780-BC49-475D-BE22-440ACB100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6B073-7427-436F-9A9B-5676E6FE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8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5449A-1AFA-403F-8B5D-DBB4A6B3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30ED01-E3E4-462C-B42E-78A6BCE86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9E1F75-7A07-4464-BFE4-81F700E77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AAF9CD-9931-4C3C-A7AD-93CE7FB5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963A60-2FE4-42FE-AF97-2ECDB95B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A91273-550E-42E7-8344-5A220E0D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54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FE485-91E1-4E18-98C9-C16AD1D9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5C0F9E-4E36-49F3-BC2D-0CFD8AD23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6BB882-F57E-419A-856C-DE825745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B30A83-E518-4177-BF3C-CF0F6F27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938FB3-1010-4ACC-9B81-DFAA84418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A2C5329-1611-43A2-8E30-FCBF57839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3CF5166-38A5-453C-A5E9-7A789D83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5DB00CA-EE9C-474E-A987-03DB2513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13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02406-DF77-487C-8774-9F7090FA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4DA41A-2C81-401C-95D2-250B128F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FACE61-3C5A-4AC9-A195-4CC58EC70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D75099-E8D4-43EA-A4E0-991058AE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77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82A21FC-09A6-4C87-B0B9-05D2C7A2E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C42D85-B162-4880-B867-AD444B71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438B10-BA6A-42E8-A0ED-4CBA231E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84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DC81B-8190-4A81-994D-B4C9C8EB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3F4859-8E9C-426B-A537-4F3967A38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949D99-F7E9-47C3-811D-47C6B1A40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95A896-67B7-4053-A7CD-554DE16C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10C644-0E69-4AEF-A22D-BDEF0DA5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A8B7F6-E211-4A8A-BCC9-1E75489B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39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5E400-7D50-477E-AB26-A2109666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8B0C722-38D9-45D7-9D8A-2CE66CF43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930A4D-07A8-4C0F-82DE-17404DA09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1DAFFC-1EAF-4C6B-8CE8-46E16DB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0AB7B0D-1D31-4AB5-9272-5619FBE7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156672-1F87-4D1B-82CB-BA9972C64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88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5CCB3F1-20A1-49D3-877D-D4E6D55B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2BCE4C-7CD7-4208-A2B4-C7481B9A3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F5F33E-CEC2-4E38-9E95-FB1D4C9B2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E098-2782-4A0D-986B-8EFE0691C7D8}" type="datetimeFigureOut">
              <a:rPr lang="cs-CZ" smtClean="0"/>
              <a:t>13.01.2020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7EAA83-1A08-4BFB-AC29-022510A47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C5D926-1510-47A8-9B83-56082DD2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4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bgerundetes Rechteck 66"/>
          <p:cNvSpPr/>
          <p:nvPr/>
        </p:nvSpPr>
        <p:spPr>
          <a:xfrm>
            <a:off x="6456040" y="6093296"/>
            <a:ext cx="3697809" cy="51334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9870" y="4437112"/>
            <a:ext cx="8820472" cy="10801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PŘEDSTAVENÍ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ZámĚRU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 VĚTRNÝCH ELEKTRÁREN – Všeruby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Lt BT" panose="020B0402020204020303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0" y="3333096"/>
            <a:ext cx="1440000" cy="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7728" y="3333096"/>
            <a:ext cx="1440000" cy="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:\Anja Scholze\Flyer\Bilder Flyer\Fotos allgemein_Außenseite\Cover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333096"/>
            <a:ext cx="1452992" cy="96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6189261" y="6282644"/>
            <a:ext cx="4489897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5715" rIns="91429" bIns="45715" numCol="1" anchor="b" anchorCtr="0" compatLnSpc="1">
            <a:prstTxWarp prst="textNoShape">
              <a:avLst/>
            </a:prstTxWarp>
            <a:noAutofit/>
          </a:bodyPr>
          <a:lstStyle>
            <a:lvl1pPr algn="ctr" fontAlgn="auto">
              <a:spcAft>
                <a:spcPts val="0"/>
              </a:spcAft>
              <a:defRPr sz="3200" b="1" cap="all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145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29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435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58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cs-CZ" sz="1700" dirty="0"/>
              <a:t>LEDEN 2020</a:t>
            </a:r>
            <a:endParaRPr lang="de-DE" sz="17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317171F-EE88-449F-AB42-E79B7E802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9" y="0"/>
            <a:ext cx="3323171" cy="143902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4D86E-6F7C-4AE4-B84D-9A7604DE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Proč větrné elektrárny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426D04-1E34-4285-939F-B2775900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5B78BB9-7AEC-46EA-97D1-522DE527D99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SzPct val="90000"/>
              <a:buNone/>
            </a:pPr>
            <a:r>
              <a:rPr lang="cs-CZ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Několik úrovní</a:t>
            </a:r>
            <a:r>
              <a:rPr lang="de-DE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: 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Nákladově jeden z nejefektivnějších a nejekologičtějších způsobů získávání obnovitelné energie (vysoká energetická efektivita)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Vítr – nevyčerpatelný zdroj energie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Decentralizace výroby elektrické energie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Bezpečný provoz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Uvedení prostoru do původního stavu po ukončení provozu (smluvně zajištěno)</a:t>
            </a:r>
          </a:p>
          <a:p>
            <a:pPr marL="0" indent="0">
              <a:spcBef>
                <a:spcPts val="1200"/>
              </a:spcBef>
              <a:buSzPct val="90000"/>
              <a:buNone/>
            </a:pPr>
            <a:endParaRPr lang="cs-CZ" sz="1600" dirty="0">
              <a:latin typeface="Futura Lt BT" panose="020B04020202040203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SzPct val="90000"/>
              <a:buNone/>
            </a:pPr>
            <a:endParaRPr lang="de-DE" sz="1800" b="1" dirty="0">
              <a:latin typeface="Futura Lt BT" panose="020B0402020204020303" pitchFamily="34" charset="0"/>
            </a:endParaRPr>
          </a:p>
          <a:p>
            <a:pPr>
              <a:buFontTx/>
              <a:buChar char="-"/>
            </a:pPr>
            <a:endParaRPr lang="de-DE" dirty="0">
              <a:latin typeface="Futura Lt BT" panose="020B0402020204020303" pitchFamily="34" charset="0"/>
            </a:endParaRPr>
          </a:p>
          <a:p>
            <a:pPr>
              <a:buNone/>
            </a:pPr>
            <a:r>
              <a:rPr lang="de-DE" dirty="0">
                <a:latin typeface="Futura Lt BT" panose="020B04020202040203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91656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6541814" y="260648"/>
            <a:ext cx="2938562" cy="338657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1919537" y="589370"/>
            <a:ext cx="2938561" cy="82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Lt BT" panose="020B0402020204020303" pitchFamily="34" charset="0"/>
              </a:rPr>
              <a:t>Kontakt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71664" y="5112358"/>
            <a:ext cx="5424266" cy="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E-Mail:  </a:t>
            </a:r>
            <a:r>
              <a:rPr lang="cs-CZ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v.sojkova@meridian-energy.de</a:t>
            </a:r>
          </a:p>
          <a:p>
            <a:pPr>
              <a:defRPr/>
            </a:pPr>
            <a:r>
              <a:rPr lang="de-DE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Home:   www.</a:t>
            </a:r>
            <a:r>
              <a:rPr lang="cs-CZ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meridian-energy.de</a:t>
            </a:r>
            <a:endParaRPr lang="de-DE" sz="20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 Lt BT" panose="020B0402020204020303" pitchFamily="34" charset="0"/>
            </a:endParaRPr>
          </a:p>
          <a:p>
            <a:pPr>
              <a:defRPr/>
            </a:pPr>
            <a:endParaRPr lang="de-DE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 Lt BT" panose="020B0402020204020303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7703" y="442743"/>
            <a:ext cx="2266784" cy="302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3071664" y="3911251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Chebská 355/49</a:t>
            </a:r>
          </a:p>
          <a:p>
            <a:pPr>
              <a:defRPr/>
            </a:pPr>
            <a:r>
              <a:rPr lang="cs-CZ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360 06  Karlovy Vary</a:t>
            </a:r>
          </a:p>
          <a:p>
            <a:pPr>
              <a:defRPr/>
            </a:pPr>
            <a:r>
              <a:rPr lang="cs-CZ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Telefon: +420 355 311 242</a:t>
            </a:r>
          </a:p>
          <a:p>
            <a:pPr>
              <a:defRPr/>
            </a:pPr>
            <a:r>
              <a:rPr lang="cs-CZ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Mobil: 	+420 601 542 543</a:t>
            </a:r>
          </a:p>
          <a:p>
            <a:pPr>
              <a:defRPr/>
            </a:pPr>
            <a:endParaRPr lang="cs-CZ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 Lt BT" panose="020B0402020204020303" pitchFamily="34" charset="0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 bwMode="auto">
          <a:xfrm>
            <a:off x="2881041" y="5881663"/>
            <a:ext cx="8137896" cy="82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  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			</a:t>
            </a:r>
            <a:endParaRPr lang="de-DE" sz="2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 Lt BT" panose="020B0402020204020303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1A2B66C-AD42-4EA7-A26C-80CF037A6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22" y="2224264"/>
            <a:ext cx="3323171" cy="14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954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17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DC4DD-44F9-4768-84FC-571E43547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Temelín</a:t>
            </a:r>
          </a:p>
        </p:txBody>
      </p:sp>
      <p:pic>
        <p:nvPicPr>
          <p:cNvPr id="1026" name="Picture 2" descr="Bildergebnis fÃ¼r jadernÃ¡ elektrÃ¡rna obrÃ¡zek">
            <a:extLst>
              <a:ext uri="{FF2B5EF4-FFF2-40B4-BE49-F238E27FC236}">
                <a16:creationId xmlns:a16="http://schemas.microsoft.com/office/drawing/2014/main" id="{F0550944-C14F-4EDF-9969-F4E3D37308F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0" y="1092531"/>
            <a:ext cx="669765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8FEB9E4-1F1E-4274-ADD0-F6E77E7F2A7D}"/>
              </a:ext>
            </a:extLst>
          </p:cNvPr>
          <p:cNvSpPr txBox="1"/>
          <p:nvPr/>
        </p:nvSpPr>
        <p:spPr>
          <a:xfrm>
            <a:off x="7734991" y="1067119"/>
            <a:ext cx="430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Jaderné elektrárny – cena výstavby, bezpečnost, nákladnost demontáže …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CE71B8-14A0-4AA0-B9F7-0FEB84DA60A0}"/>
              </a:ext>
            </a:extLst>
          </p:cNvPr>
          <p:cNvSpPr txBox="1"/>
          <p:nvPr/>
        </p:nvSpPr>
        <p:spPr>
          <a:xfrm>
            <a:off x="7734991" y="1898878"/>
            <a:ext cx="3993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Dodnes není na světě žádné trvalé úložiště vysoce radioaktivního jaderného odpadu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823DF1-9151-40B3-9992-A94A5C26666C}"/>
              </a:ext>
            </a:extLst>
          </p:cNvPr>
          <p:cNvSpPr txBox="1"/>
          <p:nvPr/>
        </p:nvSpPr>
        <p:spPr>
          <a:xfrm>
            <a:off x="7734991" y="3135553"/>
            <a:ext cx="4303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Poločasy rozpadu: </a:t>
            </a:r>
          </a:p>
          <a:p>
            <a:r>
              <a:rPr lang="cs-CZ" dirty="0"/>
              <a:t>- Plutonium P239  - 24.000 let</a:t>
            </a:r>
          </a:p>
          <a:p>
            <a:r>
              <a:rPr lang="cs-CZ" dirty="0"/>
              <a:t>- Uran U235 - 700 milionu let</a:t>
            </a:r>
          </a:p>
          <a:p>
            <a:r>
              <a:rPr lang="cs-CZ" dirty="0"/>
              <a:t>- Uran U238  – 4,5 miliardy let</a:t>
            </a:r>
          </a:p>
          <a:p>
            <a:r>
              <a:rPr lang="cs-CZ" dirty="0"/>
              <a:t>- Země vznikla cca před 4,6 miliardami let..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5B9BAB0-5D94-4FC0-8A58-4FB27D10F701}"/>
              </a:ext>
            </a:extLst>
          </p:cNvPr>
          <p:cNvSpPr txBox="1"/>
          <p:nvPr/>
        </p:nvSpPr>
        <p:spPr>
          <a:xfrm>
            <a:off x="7734991" y="4889879"/>
            <a:ext cx="430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Temelínský blok = průměrně 25 tun radioaktivního odpadu ročně</a:t>
            </a:r>
          </a:p>
        </p:txBody>
      </p:sp>
    </p:spTree>
    <p:extLst>
      <p:ext uri="{BB962C8B-B14F-4D97-AF65-F5344CB8AC3E}">
        <p14:creationId xmlns:p14="http://schemas.microsoft.com/office/powerpoint/2010/main" val="30842514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1C71F-AE7C-4BDF-9776-271A44BA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Počerady</a:t>
            </a:r>
          </a:p>
        </p:txBody>
      </p:sp>
      <p:pic>
        <p:nvPicPr>
          <p:cNvPr id="2050" name="Picture 2" descr="Bildergebnis fÃ¼r tepelnÃ¡ elektrÃ¡rna v Är obrÃ¡zek">
            <a:extLst>
              <a:ext uri="{FF2B5EF4-FFF2-40B4-BE49-F238E27FC236}">
                <a16:creationId xmlns:a16="http://schemas.microsoft.com/office/drawing/2014/main" id="{C198DF6B-217B-48D9-8745-B9FFA498039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352550"/>
            <a:ext cx="75184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9927F1F-C8EA-435B-A7D1-2C093FFB3871}"/>
              </a:ext>
            </a:extLst>
          </p:cNvPr>
          <p:cNvSpPr txBox="1"/>
          <p:nvPr/>
        </p:nvSpPr>
        <p:spPr>
          <a:xfrm>
            <a:off x="8716161" y="2340527"/>
            <a:ext cx="222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Vliv na životní prostředí …?</a:t>
            </a:r>
          </a:p>
        </p:txBody>
      </p:sp>
    </p:spTree>
    <p:extLst>
      <p:ext uri="{BB962C8B-B14F-4D97-AF65-F5344CB8AC3E}">
        <p14:creationId xmlns:p14="http://schemas.microsoft.com/office/powerpoint/2010/main" val="316130831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0A392-F502-4C0D-958B-6417F76B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Sokolovsko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7DC888A-BBBA-4B5C-A8A6-E97F08B0567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25" y="746911"/>
            <a:ext cx="7045033" cy="528377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8AFCEE7-A6CA-4F9C-88F9-208404170F4A}"/>
              </a:ext>
            </a:extLst>
          </p:cNvPr>
          <p:cNvSpPr txBox="1"/>
          <p:nvPr/>
        </p:nvSpPr>
        <p:spPr>
          <a:xfrm>
            <a:off x="9227890" y="1971413"/>
            <a:ext cx="220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Krajinný ráz …?</a:t>
            </a:r>
          </a:p>
        </p:txBody>
      </p:sp>
    </p:spTree>
    <p:extLst>
      <p:ext uri="{BB962C8B-B14F-4D97-AF65-F5344CB8AC3E}">
        <p14:creationId xmlns:p14="http://schemas.microsoft.com/office/powerpoint/2010/main" val="394786075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33D59D-C8E3-4CDD-8BDA-682FAB440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5" y="0"/>
            <a:ext cx="969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47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9AFB24A-4146-4FD0-9F52-F9F24BC6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Nově instalované zdroje el. energie ve světě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7A8E3FA-67CA-4A0E-97CB-5307E4186A3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97" y="956479"/>
            <a:ext cx="6908239" cy="4945041"/>
          </a:xfrm>
        </p:spPr>
      </p:pic>
    </p:spTree>
    <p:extLst>
      <p:ext uri="{BB962C8B-B14F-4D97-AF65-F5344CB8AC3E}">
        <p14:creationId xmlns:p14="http://schemas.microsoft.com/office/powerpoint/2010/main" val="104069322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4BA02-0FB4-4FD4-BE2B-7F2FAA4B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Energetický mix ČR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E342529-DB1B-4203-BC44-6CFEDBE427E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80" y="758890"/>
            <a:ext cx="6581136" cy="5340220"/>
          </a:xfrm>
        </p:spPr>
      </p:pic>
    </p:spTree>
    <p:extLst>
      <p:ext uri="{BB962C8B-B14F-4D97-AF65-F5344CB8AC3E}">
        <p14:creationId xmlns:p14="http://schemas.microsoft.com/office/powerpoint/2010/main" val="148909768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9BC8B2-9736-4B39-824C-68014B367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3" y="0"/>
            <a:ext cx="10287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E417768-178D-43AC-BB7E-68C6A59E960C}"/>
              </a:ext>
            </a:extLst>
          </p:cNvPr>
          <p:cNvSpPr txBox="1"/>
          <p:nvPr/>
        </p:nvSpPr>
        <p:spPr>
          <a:xfrm>
            <a:off x="981511" y="109057"/>
            <a:ext cx="3873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Vestas</a:t>
            </a:r>
            <a:r>
              <a:rPr lang="cs-CZ" sz="3200" b="1" dirty="0">
                <a:solidFill>
                  <a:schemeClr val="bg1"/>
                </a:solidFill>
              </a:rPr>
              <a:t> V 126, 3,3 MW</a:t>
            </a:r>
          </a:p>
        </p:txBody>
      </p:sp>
    </p:spTree>
    <p:extLst>
      <p:ext uri="{BB962C8B-B14F-4D97-AF65-F5344CB8AC3E}">
        <p14:creationId xmlns:p14="http://schemas.microsoft.com/office/powerpoint/2010/main" val="32164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A7E81A1B-B5EB-4481-AB41-CEA5503D7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4FBE0AE6-8BD8-44FF-BB5F-36CC636F1B7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1. Představení společnosti </a:t>
            </a:r>
          </a:p>
          <a:p>
            <a:pPr>
              <a:lnSpc>
                <a:spcPct val="150000"/>
              </a:lnSpc>
              <a:buNone/>
            </a:pPr>
            <a:r>
              <a:rPr lang="de-DE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2. </a:t>
            </a: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Cíle ČR a EU v oblasti obnovitelné energetiky</a:t>
            </a:r>
          </a:p>
          <a:p>
            <a:pPr>
              <a:lnSpc>
                <a:spcPct val="150000"/>
              </a:lnSpc>
              <a:buNone/>
            </a:pP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3. Větrné elektrárny a životní prostředí</a:t>
            </a:r>
            <a:endParaRPr lang="de-DE" sz="2000" b="1" dirty="0">
              <a:solidFill>
                <a:srgbClr val="00407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utura Lt BT" panose="020B0402020204020303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4</a:t>
            </a:r>
            <a:r>
              <a:rPr lang="de-DE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. </a:t>
            </a: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Záměr větrných elektráren – Všeruby</a:t>
            </a:r>
            <a:endParaRPr lang="de-DE" sz="2000" b="1" dirty="0">
              <a:solidFill>
                <a:srgbClr val="00407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utura Lt BT" panose="020B0402020204020303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5</a:t>
            </a:r>
            <a:r>
              <a:rPr lang="de-DE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. </a:t>
            </a: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Šíření zvuku</a:t>
            </a:r>
            <a:endParaRPr lang="de-DE" sz="2000" b="1" dirty="0">
              <a:solidFill>
                <a:srgbClr val="00407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utura Lt BT" panose="020B0402020204020303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6</a:t>
            </a:r>
            <a:r>
              <a:rPr lang="de-DE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. </a:t>
            </a: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Finanční kompenzace</a:t>
            </a:r>
            <a:endParaRPr lang="de-DE" sz="2000" b="1" dirty="0">
              <a:solidFill>
                <a:srgbClr val="00407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utura Lt BT" panose="020B0402020204020303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7</a:t>
            </a:r>
            <a:r>
              <a:rPr lang="de-DE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. </a:t>
            </a:r>
            <a:r>
              <a:rPr lang="cs-CZ" sz="2000" b="1" dirty="0">
                <a:solidFill>
                  <a:srgbClr val="00407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Lt BT" panose="020B0402020204020303" pitchFamily="34" charset="0"/>
              </a:rPr>
              <a:t>Proč větrné elektrárny</a:t>
            </a:r>
            <a:endParaRPr lang="de-DE" sz="2000" b="1" dirty="0">
              <a:solidFill>
                <a:srgbClr val="00407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utura Lt BT" panose="020B0402020204020303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5567F3F-A2BF-46FC-A8FF-7AA78C90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96090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16F1A-6C51-4D70-9E2A-16665930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O skupině meridian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2EADD75-789E-418D-8949-C85537FD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C21E13D-9295-4D52-923E-BF819FC824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2000" dirty="0">
                <a:latin typeface="Futura Lt BT" panose="020B0402020204020303" pitchFamily="34" charset="0"/>
              </a:rPr>
              <a:t>1996 – založení skupiny meridian se zaměřením na obnovitelnou energetiku</a:t>
            </a:r>
            <a:endParaRPr lang="de-DE" sz="2000" dirty="0">
              <a:latin typeface="Futura Lt BT" panose="020B0402020204020303" pitchFamily="34" charset="0"/>
            </a:endParaRP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2000" dirty="0">
                <a:latin typeface="Futura Lt BT" panose="020B0402020204020303" pitchFamily="34" charset="0"/>
              </a:rPr>
              <a:t>Plánování, financování, výstavba, provoz, obchodní a technická správa větrných a fotovoltaických elektráren 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2000" dirty="0">
                <a:latin typeface="Futura Lt BT" panose="020B0402020204020303" pitchFamily="34" charset="0"/>
              </a:rPr>
              <a:t>Působnost skupiny meridian v Německu, Francii, ČR, Itálii a Chorvatsku</a:t>
            </a:r>
            <a:endParaRPr lang="de-DE" sz="2000" b="1" u="sng" dirty="0">
              <a:solidFill>
                <a:srgbClr val="0040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717" lvl="2" indent="0">
              <a:spcBef>
                <a:spcPts val="1200"/>
              </a:spcBef>
              <a:buNone/>
            </a:pPr>
            <a:r>
              <a:rPr lang="cs-CZ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Fotovoltaické elektrárny skupiny meridian</a:t>
            </a:r>
            <a:r>
              <a:rPr lang="de-DE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de-DE" b="1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cs-CZ" b="1" dirty="0">
              <a:solidFill>
                <a:srgbClr val="0040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717" lvl="2" indent="0">
              <a:spcBef>
                <a:spcPts val="1200"/>
              </a:spcBef>
              <a:buNone/>
            </a:pPr>
            <a:r>
              <a:rPr lang="cs-CZ" b="1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			</a:t>
            </a:r>
            <a:r>
              <a:rPr lang="cs-CZ" dirty="0">
                <a:latin typeface="Futura Lt BT" panose="020B0402020204020303" pitchFamily="34" charset="0"/>
              </a:rPr>
              <a:t>více než 50 zařízení s výkonem cca. </a:t>
            </a:r>
            <a:r>
              <a:rPr lang="de-DE" dirty="0">
                <a:latin typeface="Futura Lt BT" panose="020B0402020204020303" pitchFamily="34" charset="0"/>
              </a:rPr>
              <a:t>60 MW</a:t>
            </a:r>
          </a:p>
          <a:p>
            <a:pPr marL="685717" lvl="2" indent="0">
              <a:spcBef>
                <a:spcPts val="1200"/>
              </a:spcBef>
              <a:buNone/>
            </a:pPr>
            <a:r>
              <a:rPr lang="cs-CZ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Větrné elektrárny</a:t>
            </a:r>
            <a:r>
              <a:rPr lang="de-DE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de-DE" dirty="0">
                <a:solidFill>
                  <a:srgbClr val="004074"/>
                </a:solidFill>
              </a:rPr>
              <a:t> 	</a:t>
            </a:r>
            <a:endParaRPr lang="cs-CZ" dirty="0">
              <a:solidFill>
                <a:srgbClr val="004074"/>
              </a:solidFill>
            </a:endParaRPr>
          </a:p>
          <a:p>
            <a:pPr marL="685717" lvl="2" indent="0">
              <a:spcBef>
                <a:spcPts val="1200"/>
              </a:spcBef>
              <a:buNone/>
            </a:pPr>
            <a:r>
              <a:rPr lang="cs-CZ" dirty="0">
                <a:solidFill>
                  <a:srgbClr val="004074"/>
                </a:solidFill>
                <a:latin typeface="Futura Lt BT" panose="020B0402020204020303" pitchFamily="34" charset="0"/>
              </a:rPr>
              <a:t>			</a:t>
            </a:r>
            <a:r>
              <a:rPr lang="cs-CZ" dirty="0">
                <a:latin typeface="Futura Lt BT" panose="020B0402020204020303" pitchFamily="34" charset="0"/>
              </a:rPr>
              <a:t>více než 40</a:t>
            </a:r>
            <a:r>
              <a:rPr lang="de-DE" dirty="0">
                <a:latin typeface="Futura Lt BT" panose="020B0402020204020303" pitchFamily="34" charset="0"/>
              </a:rPr>
              <a:t> </a:t>
            </a:r>
            <a:r>
              <a:rPr lang="cs-CZ" dirty="0">
                <a:latin typeface="Futura Lt BT" panose="020B0402020204020303" pitchFamily="34" charset="0"/>
              </a:rPr>
              <a:t>turbín s výkonem přes 90 MW</a:t>
            </a:r>
            <a:endParaRPr lang="de-DE" dirty="0">
              <a:latin typeface="Futura Lt BT" panose="020B0402020204020303" pitchFamily="34" charset="0"/>
            </a:endParaRPr>
          </a:p>
          <a:p>
            <a:pPr marL="685717" lvl="2" indent="0">
              <a:spcBef>
                <a:spcPts val="0"/>
              </a:spcBef>
              <a:buNone/>
            </a:pPr>
            <a:endParaRPr lang="de-DE" sz="800" dirty="0">
              <a:latin typeface="Futura Lt BT" panose="020B0402020204020303" pitchFamily="34" charset="0"/>
            </a:endParaRPr>
          </a:p>
          <a:p>
            <a:pPr marL="319050" lvl="2" indent="-319050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dirty="0">
                <a:latin typeface="Futura Lt BT" panose="020B0402020204020303" pitchFamily="34" charset="0"/>
              </a:rPr>
              <a:t>V ČR zastoupena jednateli p. Radimem </a:t>
            </a:r>
            <a:r>
              <a:rPr lang="cs-CZ" dirty="0" err="1">
                <a:latin typeface="Futura Lt BT" panose="020B0402020204020303" pitchFamily="34" charset="0"/>
              </a:rPr>
              <a:t>Lauerem</a:t>
            </a:r>
            <a:r>
              <a:rPr lang="cs-CZ" dirty="0">
                <a:latin typeface="Futura Lt BT" panose="020B0402020204020303" pitchFamily="34" charset="0"/>
              </a:rPr>
              <a:t> a </a:t>
            </a:r>
            <a:r>
              <a:rPr lang="cs-CZ" dirty="0" err="1">
                <a:latin typeface="Futura Lt BT" panose="020B0402020204020303" pitchFamily="34" charset="0"/>
              </a:rPr>
              <a:t>Anke</a:t>
            </a:r>
            <a:r>
              <a:rPr lang="cs-CZ" dirty="0">
                <a:latin typeface="Futura Lt BT" panose="020B0402020204020303" pitchFamily="34" charset="0"/>
              </a:rPr>
              <a:t> </a:t>
            </a:r>
            <a:r>
              <a:rPr lang="cs-CZ" dirty="0" err="1">
                <a:latin typeface="Futura Lt BT" panose="020B0402020204020303" pitchFamily="34" charset="0"/>
              </a:rPr>
              <a:t>Ackermann</a:t>
            </a:r>
            <a:endParaRPr lang="de-DE" dirty="0">
              <a:latin typeface="Futura Lt BT" panose="020B0402020204020303" pitchFamily="34" charset="0"/>
            </a:endParaRPr>
          </a:p>
          <a:p>
            <a:pPr>
              <a:buFontTx/>
              <a:buChar char="-"/>
            </a:pPr>
            <a:endParaRPr lang="de-DE" dirty="0">
              <a:latin typeface="Futura Lt BT" panose="020B0402020204020303" pitchFamily="34" charset="0"/>
            </a:endParaRPr>
          </a:p>
          <a:p>
            <a:pPr>
              <a:buNone/>
            </a:pPr>
            <a:r>
              <a:rPr lang="de-DE" dirty="0">
                <a:latin typeface="Futura Lt BT" panose="020B04020202040203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27286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B54E6-22D9-40EE-B709-D178E330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Cíle ČR a EU v oblasti obnovitelné energetiky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8F5EFB-0176-45BF-A03F-B3C1F186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C51F798-CAB9-4952-BB8D-17ECF6573C5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1200"/>
              </a:spcBef>
              <a:buSzPct val="90000"/>
              <a:buNone/>
            </a:pPr>
            <a:r>
              <a:rPr lang="cs-CZ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Aktuální stav obnovitelné energetiky</a:t>
            </a:r>
            <a:r>
              <a:rPr lang="de-DE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: 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Evropská s</a:t>
            </a:r>
            <a:r>
              <a:rPr lang="de-DE" sz="1800" dirty="0" err="1">
                <a:latin typeface="Futura Lt BT" panose="020B0402020204020303" pitchFamily="34" charset="0"/>
              </a:rPr>
              <a:t>měrnice</a:t>
            </a:r>
            <a:r>
              <a:rPr lang="de-DE" sz="1800" dirty="0">
                <a:latin typeface="Futura Lt BT" panose="020B0402020204020303" pitchFamily="34" charset="0"/>
              </a:rPr>
              <a:t> o </a:t>
            </a:r>
            <a:r>
              <a:rPr lang="de-DE" sz="1800" dirty="0" err="1">
                <a:latin typeface="Futura Lt BT" panose="020B0402020204020303" pitchFamily="34" charset="0"/>
              </a:rPr>
              <a:t>podpoře</a:t>
            </a:r>
            <a:r>
              <a:rPr lang="de-DE" sz="1800" dirty="0">
                <a:latin typeface="Futura Lt BT" panose="020B0402020204020303" pitchFamily="34" charset="0"/>
              </a:rPr>
              <a:t> </a:t>
            </a:r>
            <a:r>
              <a:rPr lang="de-DE" sz="1800" dirty="0" err="1">
                <a:latin typeface="Futura Lt BT" panose="020B0402020204020303" pitchFamily="34" charset="0"/>
              </a:rPr>
              <a:t>využívání</a:t>
            </a:r>
            <a:r>
              <a:rPr lang="de-DE" sz="1800" dirty="0">
                <a:latin typeface="Futura Lt BT" panose="020B0402020204020303" pitchFamily="34" charset="0"/>
              </a:rPr>
              <a:t> </a:t>
            </a:r>
            <a:r>
              <a:rPr lang="de-DE" sz="1800" dirty="0" err="1">
                <a:latin typeface="Futura Lt BT" panose="020B0402020204020303" pitchFamily="34" charset="0"/>
              </a:rPr>
              <a:t>energie</a:t>
            </a:r>
            <a:r>
              <a:rPr lang="de-DE" sz="1800" dirty="0">
                <a:latin typeface="Futura Lt BT" panose="020B0402020204020303" pitchFamily="34" charset="0"/>
              </a:rPr>
              <a:t> z </a:t>
            </a:r>
            <a:r>
              <a:rPr lang="de-DE" sz="1800" dirty="0" err="1">
                <a:latin typeface="Futura Lt BT" panose="020B0402020204020303" pitchFamily="34" charset="0"/>
              </a:rPr>
              <a:t>obnovitelných</a:t>
            </a:r>
            <a:r>
              <a:rPr lang="de-DE" sz="1800" dirty="0">
                <a:latin typeface="Futura Lt BT" panose="020B0402020204020303" pitchFamily="34" charset="0"/>
              </a:rPr>
              <a:t> </a:t>
            </a:r>
            <a:r>
              <a:rPr lang="de-DE" sz="1800" dirty="0" err="1">
                <a:latin typeface="Futura Lt BT" panose="020B0402020204020303" pitchFamily="34" charset="0"/>
              </a:rPr>
              <a:t>zdrojů</a:t>
            </a:r>
            <a:endParaRPr lang="cs-CZ" sz="1600" dirty="0">
              <a:latin typeface="Futura Lt BT" panose="020B0402020204020303" pitchFamily="34" charset="0"/>
            </a:endParaRPr>
          </a:p>
          <a:p>
            <a:pPr lvl="1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600" dirty="0">
                <a:latin typeface="Futura Lt BT" panose="020B0402020204020303" pitchFamily="34" charset="0"/>
              </a:rPr>
              <a:t>podíl energie z obnovitelných zdrojů na celkové výrobě v EU nejméně 32 % v roce 2030; v ČR aktuálně 15 %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600" dirty="0">
                <a:latin typeface="Futura Lt BT" panose="020B0402020204020303" pitchFamily="34" charset="0"/>
              </a:rPr>
              <a:t>V r. 2018 pokryly větrné turbíny 13,7 % spotřeby elektřiny v Evropě; v ČR 1 %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600" dirty="0">
                <a:latin typeface="Futura Lt BT" panose="020B0402020204020303" pitchFamily="34" charset="0"/>
              </a:rPr>
              <a:t>93 % z celkového nově instalovaného výkonu v EU v r. 2018 bylo z obnovitelných zdrojů</a:t>
            </a:r>
          </a:p>
          <a:p>
            <a:pPr lvl="1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300" dirty="0">
                <a:latin typeface="Futura Lt BT" panose="020B0402020204020303" pitchFamily="34" charset="0"/>
              </a:rPr>
              <a:t>vítr 49 %, fotovoltaika 39 %, biomasa 5 %</a:t>
            </a:r>
            <a:endParaRPr lang="de-DE" sz="1000" dirty="0">
              <a:latin typeface="Futura Lt BT" panose="020B04020202040203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1200"/>
              </a:spcBef>
              <a:buClr>
                <a:schemeClr val="accent2"/>
              </a:buClr>
              <a:buSzPct val="90000"/>
              <a:buNone/>
            </a:pPr>
            <a:r>
              <a:rPr lang="cs-CZ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ČR</a:t>
            </a:r>
            <a:r>
              <a:rPr lang="de-DE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Příprava novely energetického zákona a zákona o podporovaných zdrojích energie – předpoklad aukčního systému </a:t>
            </a:r>
            <a:endParaRPr lang="de-DE" sz="1300" b="1" i="1" dirty="0">
              <a:solidFill>
                <a:srgbClr val="3366CC"/>
              </a:solidFill>
              <a:latin typeface="Futura Lt BT" panose="020B04020202040203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SzPct val="90000"/>
              <a:buNone/>
            </a:pPr>
            <a:endParaRPr lang="de-DE" sz="1800" b="1" dirty="0">
              <a:latin typeface="Futura Lt BT" panose="020B0402020204020303" pitchFamily="34" charset="0"/>
            </a:endParaRPr>
          </a:p>
          <a:p>
            <a:pPr>
              <a:buFontTx/>
              <a:buChar char="-"/>
            </a:pPr>
            <a:endParaRPr lang="de-DE" dirty="0">
              <a:latin typeface="Futura Lt BT" panose="020B0402020204020303" pitchFamily="34" charset="0"/>
            </a:endParaRPr>
          </a:p>
          <a:p>
            <a:pPr>
              <a:buNone/>
            </a:pPr>
            <a:r>
              <a:rPr lang="de-DE" dirty="0">
                <a:latin typeface="Futura Lt BT" panose="020B04020202040203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560383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A1E17-7FE4-4E56-AD5F-9DF58025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Větrné elektrárny a životní prostředí</a:t>
            </a:r>
            <a:endParaRPr lang="de-DE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9933AE-B9AB-4E37-A3D0-AD8D587B5EE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Minimální ekologický vliv VE oproti neobnovitelným zdrojům (odpadá problém s emisemi, ukládáním paliva/popílku, spotřebou vody pro výrobu elektřiny, odpadním teplem)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Bezpečné plnění hlukových norem díky vhodné odstupové vzdálenosti od obydlí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Nízká kolize ptáků ve srovnání s komunikacemi, stožáry VN a VVN a dalšími stavbami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VE neruší radiový a televizní signál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Vliv VE na krajinný ráz - subjektivní záležitost; zejm. v porovnání s vlivem klimatické změny na krajinu, vlivem ostatních technických zařízení</a:t>
            </a:r>
          </a:p>
          <a:p>
            <a:endParaRPr lang="cs-CZ" dirty="0"/>
          </a:p>
          <a:p>
            <a:r>
              <a:rPr lang="cs-CZ" dirty="0"/>
              <a:t>Ekologický způsob řešení stále rostoucí spotřeby elektrické energie</a:t>
            </a:r>
          </a:p>
          <a:p>
            <a:endParaRPr lang="cs-CZ" dirty="0"/>
          </a:p>
          <a:p>
            <a:r>
              <a:rPr lang="cs-CZ" dirty="0"/>
              <a:t>Rychlá demontáž po ukončení provozu VE a uvedení prostoru do původního stavu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9824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95799-34D2-42AF-A37D-D87D24AF1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Záměr větrných elektráren – Všeruby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2B53FE-2C1B-4062-8FFA-BCF874EB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0C840C6-8B02-48D1-920E-B27AF431610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SzPct val="90000"/>
              <a:buNone/>
            </a:pPr>
            <a:r>
              <a:rPr lang="cs-CZ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Zájmové oblasti – základní předpoklady</a:t>
            </a:r>
            <a:r>
              <a:rPr lang="de-DE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: 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Síla větru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Vzdálenost od sídel (zastínění slunce, zvuk)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Absence zvláštní ochrany území (ochranná pásma infrastruktury a zařízení, ochrana přírody)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Vyvedení výkonu do sítě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Všeruby dle dosavadních průzkumů tyto základní parametry splňují</a:t>
            </a:r>
          </a:p>
          <a:p>
            <a:pPr marL="0" indent="0">
              <a:spcBef>
                <a:spcPts val="1200"/>
              </a:spcBef>
              <a:buSzPct val="90000"/>
              <a:buNone/>
            </a:pPr>
            <a:endParaRPr lang="cs-CZ" sz="1600" dirty="0">
              <a:latin typeface="Futura Lt BT" panose="020B04020202040203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SzPct val="90000"/>
              <a:buNone/>
            </a:pPr>
            <a:endParaRPr lang="de-DE" sz="1800" b="1" dirty="0">
              <a:latin typeface="Futura Lt BT" panose="020B0402020204020303" pitchFamily="34" charset="0"/>
            </a:endParaRPr>
          </a:p>
          <a:p>
            <a:pPr>
              <a:buFontTx/>
              <a:buChar char="-"/>
            </a:pPr>
            <a:endParaRPr lang="de-DE" dirty="0">
              <a:latin typeface="Futura Lt BT" panose="020B0402020204020303" pitchFamily="34" charset="0"/>
            </a:endParaRPr>
          </a:p>
          <a:p>
            <a:pPr>
              <a:buNone/>
            </a:pPr>
            <a:r>
              <a:rPr lang="de-DE" dirty="0">
                <a:latin typeface="Futura Lt BT" panose="020B04020202040203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0184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9A90E-2457-4720-B630-0DEA3D0E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" y="68461"/>
            <a:ext cx="10871200" cy="785818"/>
          </a:xfrm>
        </p:spPr>
        <p:txBody>
          <a:bodyPr/>
          <a:lstStyle/>
          <a:p>
            <a:r>
              <a:rPr lang="cs-CZ" dirty="0"/>
              <a:t>Zájmové území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EB1179-CD66-4B61-9C65-50E4B745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0C81195-EB96-4070-BAE4-13C2E03B8B8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28" y="211892"/>
            <a:ext cx="8191468" cy="5791829"/>
          </a:xfrm>
        </p:spPr>
      </p:pic>
    </p:spTree>
    <p:extLst>
      <p:ext uri="{BB962C8B-B14F-4D97-AF65-F5344CB8AC3E}">
        <p14:creationId xmlns:p14="http://schemas.microsoft.com/office/powerpoint/2010/main" val="302573607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8BAB7-8C31-4825-A540-56974BC5B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27" y="144857"/>
            <a:ext cx="5497745" cy="785818"/>
          </a:xfrm>
        </p:spPr>
        <p:txBody>
          <a:bodyPr>
            <a:normAutofit fontScale="90000"/>
          </a:bodyPr>
          <a:lstStyle/>
          <a:p>
            <a:r>
              <a:rPr lang="cs-CZ" dirty="0"/>
              <a:t>5. Šíření zvuku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F0872F1-E625-4941-8462-4A2BCE34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A33EA67-95FC-45C6-BDC3-9623CA21E53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1" y="243281"/>
            <a:ext cx="8087750" cy="5718495"/>
          </a:xfrm>
        </p:spPr>
      </p:pic>
    </p:spTree>
    <p:extLst>
      <p:ext uri="{BB962C8B-B14F-4D97-AF65-F5344CB8AC3E}">
        <p14:creationId xmlns:p14="http://schemas.microsoft.com/office/powerpoint/2010/main" val="341058144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4D86E-6F7C-4AE4-B84D-9A7604DE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Finanční kompenzace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426D04-1E34-4285-939F-B2775900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5B78BB9-7AEC-46EA-97D1-522DE527D99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SzPct val="90000"/>
              <a:buNone/>
            </a:pPr>
            <a:r>
              <a:rPr lang="cs-CZ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Několik úrovní</a:t>
            </a:r>
            <a:r>
              <a:rPr lang="de-DE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</a:rPr>
              <a:t>: 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Jednorázová kompenzace obci při zprovoznění elektrárny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Každoroční kompenzace obci za elektrárny postavené ve správním území obce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Každoroční kompenzace obci za užívání přístupových cest, kabelových tras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Roční přímé investice obci (hmotné investice do zájmových spolků apod.)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Futura Lt BT" panose="020B0402020204020303" pitchFamily="34" charset="0"/>
              </a:rPr>
              <a:t>Pronájem pozemků, na nichž je stavba umístěna – roční kompenzace majiteli pozemků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SzPct val="90000"/>
              <a:buNone/>
            </a:pPr>
            <a:endParaRPr lang="de-DE" sz="1800" b="1" dirty="0">
              <a:latin typeface="Futura Lt BT" panose="020B0402020204020303" pitchFamily="34" charset="0"/>
            </a:endParaRPr>
          </a:p>
          <a:p>
            <a:pPr>
              <a:buFontTx/>
              <a:buChar char="-"/>
            </a:pPr>
            <a:endParaRPr lang="de-DE" dirty="0">
              <a:latin typeface="Futura Lt BT" panose="020B0402020204020303" pitchFamily="34" charset="0"/>
            </a:endParaRPr>
          </a:p>
          <a:p>
            <a:pPr>
              <a:buNone/>
            </a:pPr>
            <a:r>
              <a:rPr lang="de-DE" dirty="0">
                <a:latin typeface="Futura Lt BT" panose="020B04020202040203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380061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enutzerdefiniert 16">
    <a:dk1>
      <a:sysClr val="windowText" lastClr="000000"/>
    </a:dk1>
    <a:lt1>
      <a:sysClr val="window" lastClr="FFFFFF"/>
    </a:lt1>
    <a:dk2>
      <a:srgbClr val="002060"/>
    </a:dk2>
    <a:lt2>
      <a:srgbClr val="FEFAC9"/>
    </a:lt2>
    <a:accent1>
      <a:srgbClr val="809EC2"/>
    </a:accent1>
    <a:accent2>
      <a:srgbClr val="344D6C"/>
    </a:accent2>
    <a:accent3>
      <a:srgbClr val="EAB568"/>
    </a:accent3>
    <a:accent4>
      <a:srgbClr val="D092A7"/>
    </a:accent4>
    <a:accent5>
      <a:srgbClr val="9C85C0"/>
    </a:accent5>
    <a:accent6>
      <a:srgbClr val="809EC2"/>
    </a:accent6>
    <a:hlink>
      <a:srgbClr val="344D6C"/>
    </a:hlink>
    <a:folHlink>
      <a:srgbClr val="344D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</Words>
  <Application>Microsoft Office PowerPoint</Application>
  <PresentationFormat>Širokoúhlá obrazovka</PresentationFormat>
  <Paragraphs>117</Paragraphs>
  <Slides>19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Frutiger 47LightCn</vt:lpstr>
      <vt:lpstr>Futura Lt BT</vt:lpstr>
      <vt:lpstr>Motiv Office</vt:lpstr>
      <vt:lpstr>PŘEDSTAVENÍ ZámĚRU VĚTRNÝCH ELEKTRÁREN – Všeruby</vt:lpstr>
      <vt:lpstr>Přehled</vt:lpstr>
      <vt:lpstr>1. O skupině meridian</vt:lpstr>
      <vt:lpstr>2. Cíle ČR a EU v oblasti obnovitelné energetiky </vt:lpstr>
      <vt:lpstr>3. Větrné elektrárny a životní prostředí</vt:lpstr>
      <vt:lpstr>4. Záměr větrných elektráren – Všeruby</vt:lpstr>
      <vt:lpstr>Zájmové území</vt:lpstr>
      <vt:lpstr>5. Šíření zvuku </vt:lpstr>
      <vt:lpstr>6. Finanční kompenzace</vt:lpstr>
      <vt:lpstr>7. Proč větrné elektrárny</vt:lpstr>
      <vt:lpstr>Prezentace aplikace PowerPoint</vt:lpstr>
      <vt:lpstr>Prezentace aplikace PowerPoint</vt:lpstr>
      <vt:lpstr>Temelín</vt:lpstr>
      <vt:lpstr>Počerady</vt:lpstr>
      <vt:lpstr>Sokolovsko</vt:lpstr>
      <vt:lpstr>Prezentace aplikace PowerPoint</vt:lpstr>
      <vt:lpstr>Nově instalované zdroje el. energie ve světě</vt:lpstr>
      <vt:lpstr>Energetický mix ČR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ZámĚRU VĚTRNÝCH ELEKTRÁREN – Horní vES</dc:title>
  <dc:creator>m.sali</dc:creator>
  <cp:lastModifiedBy>Anke Ackermann</cp:lastModifiedBy>
  <cp:revision>22</cp:revision>
  <cp:lastPrinted>2020-01-08T14:52:01Z</cp:lastPrinted>
  <dcterms:created xsi:type="dcterms:W3CDTF">2019-03-18T12:02:24Z</dcterms:created>
  <dcterms:modified xsi:type="dcterms:W3CDTF">2020-01-13T09:06:05Z</dcterms:modified>
</cp:coreProperties>
</file>